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306" r:id="rId4"/>
    <p:sldId id="258" r:id="rId5"/>
    <p:sldId id="305" r:id="rId6"/>
    <p:sldId id="307" r:id="rId7"/>
    <p:sldId id="308" r:id="rId8"/>
    <p:sldId id="319" r:id="rId9"/>
    <p:sldId id="320" r:id="rId10"/>
    <p:sldId id="321" r:id="rId11"/>
    <p:sldId id="322" r:id="rId12"/>
    <p:sldId id="288" r:id="rId13"/>
    <p:sldId id="280" r:id="rId14"/>
    <p:sldId id="312" r:id="rId15"/>
    <p:sldId id="309" r:id="rId16"/>
    <p:sldId id="310" r:id="rId17"/>
    <p:sldId id="311" r:id="rId18"/>
    <p:sldId id="314" r:id="rId19"/>
    <p:sldId id="313" r:id="rId20"/>
    <p:sldId id="315" r:id="rId21"/>
    <p:sldId id="316" r:id="rId22"/>
    <p:sldId id="317" r:id="rId23"/>
    <p:sldId id="318" r:id="rId24"/>
  </p:sldIdLst>
  <p:sldSz cx="17337088" cy="9752013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GT Eesti Pro Display" panose="020B0604020202020204" charset="-52"/>
      <p:regular r:id="rId30"/>
      <p:italic r:id="rId31"/>
    </p:embeddedFont>
    <p:embeddedFont>
      <p:font typeface="GT Eesti Pro Display Light" panose="020B0604020202020204" charset="-52"/>
      <p:regular r:id="rId32"/>
      <p:italic r:id="rId33"/>
    </p:embeddedFont>
    <p:embeddedFont>
      <p:font typeface="JetBrains Mono Medium" panose="020B0509020102050004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38">
          <p15:clr>
            <a:srgbClr val="A4A3A4"/>
          </p15:clr>
        </p15:guide>
        <p15:guide id="2" orient="horz" pos="735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gZ6zBI12qCUoOh3/zJWUlvOoGc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86" autoAdjust="0"/>
    <p:restoredTop sz="94679"/>
  </p:normalViewPr>
  <p:slideViewPr>
    <p:cSldViewPr snapToGrid="0">
      <p:cViewPr>
        <p:scale>
          <a:sx n="125" d="100"/>
          <a:sy n="125" d="100"/>
        </p:scale>
        <p:origin x="-1794" y="36"/>
      </p:cViewPr>
      <p:guideLst>
        <p:guide pos="5438"/>
        <p:guide orient="horz" pos="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4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7443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259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9627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7167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7763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0002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1900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5572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8558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0485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3478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4691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730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957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5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ubTitle" idx="1"/>
          </p:nvPr>
        </p:nvSpPr>
        <p:spPr>
          <a:xfrm>
            <a:off x="3663950" y="6224400"/>
            <a:ext cx="1129823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 sz="2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Font typeface="Arial"/>
              <a:buNone/>
              <a:defRPr sz="256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None/>
              <a:defRPr sz="256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5pPr>
            <a:lvl6pPr lvl="5" algn="ctr">
              <a:lnSpc>
                <a:spcPct val="94945"/>
              </a:lnSpc>
              <a:spcBef>
                <a:spcPts val="800"/>
              </a:spcBef>
              <a:spcAft>
                <a:spcPts val="0"/>
              </a:spcAft>
              <a:buSzPts val="2275"/>
              <a:buFont typeface="Arial"/>
              <a:buNone/>
              <a:defRPr sz="2275"/>
            </a:lvl6pPr>
            <a:lvl7pPr lvl="6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7pPr>
            <a:lvl8pPr lvl="7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8pPr>
            <a:lvl9pPr lvl="8" algn="ctr">
              <a:lnSpc>
                <a:spcPct val="94945"/>
              </a:lnSpc>
              <a:spcBef>
                <a:spcPts val="600"/>
              </a:spcBef>
              <a:spcAft>
                <a:spcPts val="600"/>
              </a:spcAft>
              <a:buSzPts val="2275"/>
              <a:buNone/>
              <a:defRPr sz="2275"/>
            </a:lvl9pPr>
          </a:lstStyle>
          <a:p>
            <a:endParaRPr/>
          </a:p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63950" y="1392864"/>
            <a:ext cx="1896414" cy="1251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иктограммы">
  <p:cSld name="4 пиктограммы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5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5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08" name="Google Shape;108;p35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35"/>
          <p:cNvSpPr txBox="1">
            <a:spLocks noGrp="1"/>
          </p:cNvSpPr>
          <p:nvPr>
            <p:ph type="body" idx="3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0" name="Google Shape;110;p35"/>
          <p:cNvSpPr>
            <a:spLocks noGrp="1"/>
          </p:cNvSpPr>
          <p:nvPr>
            <p:ph type="pic" idx="4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35"/>
          <p:cNvSpPr txBox="1">
            <a:spLocks noGrp="1"/>
          </p:cNvSpPr>
          <p:nvPr>
            <p:ph type="body" idx="5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2" name="Google Shape;112;p35"/>
          <p:cNvSpPr>
            <a:spLocks noGrp="1"/>
          </p:cNvSpPr>
          <p:nvPr>
            <p:ph type="pic" idx="6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Google Shape;113;p35"/>
          <p:cNvSpPr txBox="1">
            <a:spLocks noGrp="1"/>
          </p:cNvSpPr>
          <p:nvPr>
            <p:ph type="body" idx="7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4" name="Google Shape;114;p35"/>
          <p:cNvSpPr>
            <a:spLocks noGrp="1"/>
          </p:cNvSpPr>
          <p:nvPr>
            <p:ph type="pic" idx="8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35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пиктограммы">
  <p:cSld name="3 пиктограммы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6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6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0" name="Google Shape;120;p36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3"/>
          </p:nvPr>
        </p:nvSpPr>
        <p:spPr>
          <a:xfrm>
            <a:off x="7553325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>
            <a:spLocks noGrp="1"/>
          </p:cNvSpPr>
          <p:nvPr>
            <p:ph type="pic" idx="4"/>
          </p:nvPr>
        </p:nvSpPr>
        <p:spPr>
          <a:xfrm>
            <a:off x="7553324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5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4" name="Google Shape;124;p36"/>
          <p:cNvSpPr>
            <a:spLocks noGrp="1"/>
          </p:cNvSpPr>
          <p:nvPr>
            <p:ph type="pic" idx="6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диаграмма">
  <p:cSld name="Текст и диаграмма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7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>
            <a:spLocks noGrp="1"/>
          </p:cNvSpPr>
          <p:nvPr>
            <p:ph type="chart" idx="2"/>
          </p:nvPr>
        </p:nvSpPr>
        <p:spPr>
          <a:xfrm>
            <a:off x="6256338" y="2298699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2 диаграммы">
  <p:cSld name="Текст и 2 диаграммы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>
            <a:spLocks noGrp="1"/>
          </p:cNvSpPr>
          <p:nvPr>
            <p:ph type="chart" idx="2"/>
          </p:nvPr>
        </p:nvSpPr>
        <p:spPr>
          <a:xfrm>
            <a:off x="6256338" y="2298700"/>
            <a:ext cx="10001250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38"/>
          <p:cNvSpPr>
            <a:spLocks noGrp="1"/>
          </p:cNvSpPr>
          <p:nvPr>
            <p:ph type="chart" idx="3"/>
          </p:nvPr>
        </p:nvSpPr>
        <p:spPr>
          <a:xfrm>
            <a:off x="6256338" y="5454206"/>
            <a:ext cx="10001250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диаграммы">
  <p:cSld name="4 диаграммы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chart" idx="2"/>
          </p:nvPr>
        </p:nvSpPr>
        <p:spPr>
          <a:xfrm>
            <a:off x="8874124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chart" idx="3"/>
          </p:nvPr>
        </p:nvSpPr>
        <p:spPr>
          <a:xfrm>
            <a:off x="8874124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chart" idx="4"/>
          </p:nvPr>
        </p:nvSpPr>
        <p:spPr>
          <a:xfrm>
            <a:off x="1081088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39"/>
          <p:cNvSpPr>
            <a:spLocks noGrp="1"/>
          </p:cNvSpPr>
          <p:nvPr>
            <p:ph type="chart" idx="5"/>
          </p:nvPr>
        </p:nvSpPr>
        <p:spPr>
          <a:xfrm>
            <a:off x="1081088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Заголовок и объект">
  <p:cSld name="9_Заголовок и объект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12580936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>
            <a:spLocks noGrp="1"/>
          </p:cNvSpPr>
          <p:nvPr>
            <p:ph type="chart" idx="2"/>
          </p:nvPr>
        </p:nvSpPr>
        <p:spPr>
          <a:xfrm>
            <a:off x="1081088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chart" idx="3"/>
          </p:nvPr>
        </p:nvSpPr>
        <p:spPr>
          <a:xfrm>
            <a:off x="8874125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Заголовок и объект">
  <p:cSld name="15_Заголовок и объект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1"/>
          </p:nvPr>
        </p:nvSpPr>
        <p:spPr>
          <a:xfrm>
            <a:off x="1081088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>
            <a:spLocks noGrp="1"/>
          </p:cNvSpPr>
          <p:nvPr>
            <p:ph type="chart" idx="2"/>
          </p:nvPr>
        </p:nvSpPr>
        <p:spPr>
          <a:xfrm>
            <a:off x="1081088" y="3796748"/>
            <a:ext cx="7381875" cy="469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1"/>
          <p:cNvSpPr>
            <a:spLocks noGrp="1"/>
          </p:cNvSpPr>
          <p:nvPr>
            <p:ph type="chart" idx="3"/>
          </p:nvPr>
        </p:nvSpPr>
        <p:spPr>
          <a:xfrm>
            <a:off x="8874125" y="3796748"/>
            <a:ext cx="7381875" cy="469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4"/>
          </p:nvPr>
        </p:nvSpPr>
        <p:spPr>
          <a:xfrm>
            <a:off x="8874125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изображения и подписи">
  <p:cSld name="3 изображения и подписи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2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6" name="Google Shape;166;p42"/>
          <p:cNvSpPr txBox="1">
            <a:spLocks noGrp="1"/>
          </p:cNvSpPr>
          <p:nvPr>
            <p:ph type="body" idx="2"/>
          </p:nvPr>
        </p:nvSpPr>
        <p:spPr>
          <a:xfrm>
            <a:off x="6265863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body" idx="3"/>
          </p:nvPr>
        </p:nvSpPr>
        <p:spPr>
          <a:xfrm>
            <a:off x="11442701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8" name="Google Shape;168;p42"/>
          <p:cNvSpPr>
            <a:spLocks noGrp="1"/>
          </p:cNvSpPr>
          <p:nvPr>
            <p:ph type="pic" idx="4"/>
          </p:nvPr>
        </p:nvSpPr>
        <p:spPr>
          <a:xfrm>
            <a:off x="108108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42"/>
          <p:cNvSpPr>
            <a:spLocks noGrp="1"/>
          </p:cNvSpPr>
          <p:nvPr>
            <p:ph type="pic" idx="5"/>
          </p:nvPr>
        </p:nvSpPr>
        <p:spPr>
          <a:xfrm>
            <a:off x="625633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2"/>
          <p:cNvSpPr>
            <a:spLocks noGrp="1"/>
          </p:cNvSpPr>
          <p:nvPr>
            <p:ph type="pic" idx="6"/>
          </p:nvPr>
        </p:nvSpPr>
        <p:spPr>
          <a:xfrm>
            <a:off x="11441113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заголовком">
  <p:cSld name="Слайд с заголовком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6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1258093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2 объекта_1">
  <p:cSld name="Заголовок и 2 объекта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7381875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body" idx="2"/>
          </p:nvPr>
        </p:nvSpPr>
        <p:spPr>
          <a:xfrm>
            <a:off x="8874125" y="2298700"/>
            <a:ext cx="7383463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2 объекта_2">
  <p:cSld name="Заголовок и  2 объекта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6256338" y="2298700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—"/>
              <a:defRPr>
                <a:solidFill>
                  <a:schemeClr val="dk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–"/>
              <a:defRPr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1081089" y="2298700"/>
            <a:ext cx="481488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/>
          <p:nvPr/>
        </p:nvSpPr>
        <p:spPr>
          <a:xfrm>
            <a:off x="0" y="0"/>
            <a:ext cx="6256338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4814887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body" idx="1"/>
          </p:nvPr>
        </p:nvSpPr>
        <p:spPr>
          <a:xfrm>
            <a:off x="7553325" y="2298700"/>
            <a:ext cx="8704262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3878260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2"/>
          </p:nvPr>
        </p:nvSpPr>
        <p:spPr>
          <a:xfrm>
            <a:off x="1081087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body" idx="3"/>
          </p:nvPr>
        </p:nvSpPr>
        <p:spPr>
          <a:xfrm>
            <a:off x="7556818" y="8982075"/>
            <a:ext cx="515944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612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объект">
  <p:cSld name="10_Заголовок и объект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2"/>
          <p:cNvSpPr/>
          <p:nvPr/>
        </p:nvSpPr>
        <p:spPr>
          <a:xfrm>
            <a:off x="11439727" y="0"/>
            <a:ext cx="5895975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1081089" y="574676"/>
            <a:ext cx="9999662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9999662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1"/>
          </p:nvPr>
        </p:nvSpPr>
        <p:spPr>
          <a:xfrm>
            <a:off x="12377738" y="2298699"/>
            <a:ext cx="38798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1095004" y="2298699"/>
            <a:ext cx="998574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пиктограмм">
  <p:cSld name="6 пиктограмм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"/>
          </p:nvPr>
        </p:nvSpPr>
        <p:spPr>
          <a:xfrm>
            <a:off x="1081088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>
            <a:spLocks noGrp="1"/>
          </p:cNvSpPr>
          <p:nvPr>
            <p:ph type="pic" idx="3"/>
          </p:nvPr>
        </p:nvSpPr>
        <p:spPr>
          <a:xfrm>
            <a:off x="1081087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33"/>
          <p:cNvSpPr>
            <a:spLocks noGrp="1"/>
          </p:cNvSpPr>
          <p:nvPr>
            <p:ph type="pic" idx="4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5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8" name="Google Shape;68;p33"/>
          <p:cNvSpPr>
            <a:spLocks noGrp="1"/>
          </p:cNvSpPr>
          <p:nvPr>
            <p:ph type="pic" idx="6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body" idx="7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>
            <a:spLocks noGrp="1"/>
          </p:cNvSpPr>
          <p:nvPr>
            <p:ph type="pic" idx="8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body" idx="9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>
            <a:spLocks noGrp="1"/>
          </p:cNvSpPr>
          <p:nvPr>
            <p:ph type="pic" idx="13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body" idx="14"/>
          </p:nvPr>
        </p:nvSpPr>
        <p:spPr>
          <a:xfrm>
            <a:off x="14044509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>
            <a:spLocks noGrp="1"/>
          </p:cNvSpPr>
          <p:nvPr>
            <p:ph type="pic" idx="15"/>
          </p:nvPr>
        </p:nvSpPr>
        <p:spPr>
          <a:xfrm>
            <a:off x="14044509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иктограммы">
  <p:cSld name="пиктограммы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>
            <a:spLocks noGrp="1"/>
          </p:cNvSpPr>
          <p:nvPr>
            <p:ph type="pic" idx="2"/>
          </p:nvPr>
        </p:nvSpPr>
        <p:spPr>
          <a:xfrm>
            <a:off x="1081087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4"/>
          <p:cNvSpPr>
            <a:spLocks noGrp="1"/>
          </p:cNvSpPr>
          <p:nvPr>
            <p:ph type="pic" idx="3"/>
          </p:nvPr>
        </p:nvSpPr>
        <p:spPr>
          <a:xfrm>
            <a:off x="3663950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34"/>
          <p:cNvSpPr>
            <a:spLocks noGrp="1"/>
          </p:cNvSpPr>
          <p:nvPr>
            <p:ph type="pic" idx="4"/>
          </p:nvPr>
        </p:nvSpPr>
        <p:spPr>
          <a:xfrm>
            <a:off x="6265903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34"/>
          <p:cNvSpPr>
            <a:spLocks noGrp="1"/>
          </p:cNvSpPr>
          <p:nvPr>
            <p:ph type="pic" idx="5"/>
          </p:nvPr>
        </p:nvSpPr>
        <p:spPr>
          <a:xfrm>
            <a:off x="8867671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4"/>
          <p:cNvSpPr>
            <a:spLocks noGrp="1"/>
          </p:cNvSpPr>
          <p:nvPr>
            <p:ph type="pic" idx="6"/>
          </p:nvPr>
        </p:nvSpPr>
        <p:spPr>
          <a:xfrm>
            <a:off x="11448946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34"/>
          <p:cNvSpPr>
            <a:spLocks noGrp="1"/>
          </p:cNvSpPr>
          <p:nvPr>
            <p:ph type="pic" idx="7"/>
          </p:nvPr>
        </p:nvSpPr>
        <p:spPr>
          <a:xfrm>
            <a:off x="14044509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3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6" name="Google Shape;86;p34"/>
          <p:cNvSpPr>
            <a:spLocks noGrp="1"/>
          </p:cNvSpPr>
          <p:nvPr>
            <p:ph type="pic" idx="8"/>
          </p:nvPr>
        </p:nvSpPr>
        <p:spPr>
          <a:xfrm>
            <a:off x="1081087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>
            <a:spLocks noGrp="1"/>
          </p:cNvSpPr>
          <p:nvPr>
            <p:ph type="pic" idx="9"/>
          </p:nvPr>
        </p:nvSpPr>
        <p:spPr>
          <a:xfrm>
            <a:off x="3663950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4"/>
          <p:cNvSpPr>
            <a:spLocks noGrp="1"/>
          </p:cNvSpPr>
          <p:nvPr>
            <p:ph type="pic" idx="13"/>
          </p:nvPr>
        </p:nvSpPr>
        <p:spPr>
          <a:xfrm>
            <a:off x="6265903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34"/>
          <p:cNvSpPr>
            <a:spLocks noGrp="1"/>
          </p:cNvSpPr>
          <p:nvPr>
            <p:ph type="pic" idx="14"/>
          </p:nvPr>
        </p:nvSpPr>
        <p:spPr>
          <a:xfrm>
            <a:off x="8867671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34"/>
          <p:cNvSpPr>
            <a:spLocks noGrp="1"/>
          </p:cNvSpPr>
          <p:nvPr>
            <p:ph type="pic" idx="15"/>
          </p:nvPr>
        </p:nvSpPr>
        <p:spPr>
          <a:xfrm>
            <a:off x="11448946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34"/>
          <p:cNvSpPr>
            <a:spLocks noGrp="1"/>
          </p:cNvSpPr>
          <p:nvPr>
            <p:ph type="pic" idx="16"/>
          </p:nvPr>
        </p:nvSpPr>
        <p:spPr>
          <a:xfrm>
            <a:off x="14044509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4"/>
          <p:cNvSpPr>
            <a:spLocks noGrp="1"/>
          </p:cNvSpPr>
          <p:nvPr>
            <p:ph type="pic" idx="17"/>
          </p:nvPr>
        </p:nvSpPr>
        <p:spPr>
          <a:xfrm>
            <a:off x="1081087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>
            <a:spLocks noGrp="1"/>
          </p:cNvSpPr>
          <p:nvPr>
            <p:ph type="pic" idx="18"/>
          </p:nvPr>
        </p:nvSpPr>
        <p:spPr>
          <a:xfrm>
            <a:off x="3663950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4"/>
          <p:cNvSpPr>
            <a:spLocks noGrp="1"/>
          </p:cNvSpPr>
          <p:nvPr>
            <p:ph type="pic" idx="19"/>
          </p:nvPr>
        </p:nvSpPr>
        <p:spPr>
          <a:xfrm>
            <a:off x="6265903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34"/>
          <p:cNvSpPr>
            <a:spLocks noGrp="1"/>
          </p:cNvSpPr>
          <p:nvPr>
            <p:ph type="pic" idx="20"/>
          </p:nvPr>
        </p:nvSpPr>
        <p:spPr>
          <a:xfrm>
            <a:off x="8867671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34"/>
          <p:cNvSpPr>
            <a:spLocks noGrp="1"/>
          </p:cNvSpPr>
          <p:nvPr>
            <p:ph type="pic" idx="21"/>
          </p:nvPr>
        </p:nvSpPr>
        <p:spPr>
          <a:xfrm>
            <a:off x="11448946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pic" idx="22"/>
          </p:nvPr>
        </p:nvSpPr>
        <p:spPr>
          <a:xfrm>
            <a:off x="14044509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34"/>
          <p:cNvSpPr>
            <a:spLocks noGrp="1"/>
          </p:cNvSpPr>
          <p:nvPr>
            <p:ph type="pic" idx="23"/>
          </p:nvPr>
        </p:nvSpPr>
        <p:spPr>
          <a:xfrm>
            <a:off x="1081087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34"/>
          <p:cNvSpPr>
            <a:spLocks noGrp="1"/>
          </p:cNvSpPr>
          <p:nvPr>
            <p:ph type="pic" idx="24"/>
          </p:nvPr>
        </p:nvSpPr>
        <p:spPr>
          <a:xfrm>
            <a:off x="3663950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34"/>
          <p:cNvSpPr>
            <a:spLocks noGrp="1"/>
          </p:cNvSpPr>
          <p:nvPr>
            <p:ph type="pic" idx="25"/>
          </p:nvPr>
        </p:nvSpPr>
        <p:spPr>
          <a:xfrm>
            <a:off x="6265903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34"/>
          <p:cNvSpPr>
            <a:spLocks noGrp="1"/>
          </p:cNvSpPr>
          <p:nvPr>
            <p:ph type="pic" idx="26"/>
          </p:nvPr>
        </p:nvSpPr>
        <p:spPr>
          <a:xfrm>
            <a:off x="8867671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>
            <a:spLocks noGrp="1"/>
          </p:cNvSpPr>
          <p:nvPr>
            <p:ph type="pic" idx="27"/>
          </p:nvPr>
        </p:nvSpPr>
        <p:spPr>
          <a:xfrm>
            <a:off x="11448946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>
            <a:spLocks noGrp="1"/>
          </p:cNvSpPr>
          <p:nvPr>
            <p:ph type="pic" idx="28"/>
          </p:nvPr>
        </p:nvSpPr>
        <p:spPr>
          <a:xfrm>
            <a:off x="14044509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1080000" y="2298700"/>
            <a:ext cx="15176499" cy="6190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2">
          <p15:clr>
            <a:srgbClr val="F26B43"/>
          </p15:clr>
        </p15:guide>
        <p15:guide id="2" pos="10241">
          <p15:clr>
            <a:srgbClr val="F26B43"/>
          </p15:clr>
        </p15:guide>
        <p15:guide id="3" pos="681">
          <p15:clr>
            <a:srgbClr val="F26B43"/>
          </p15:clr>
        </p15:guide>
        <p15:guide id="4" orient="horz" pos="5347">
          <p15:clr>
            <a:srgbClr val="F26B43"/>
          </p15:clr>
        </p15:guide>
        <p15:guide id="5" orient="horz" pos="5651">
          <p15:clr>
            <a:srgbClr val="F26B43"/>
          </p15:clr>
        </p15:guide>
        <p15:guide id="6" pos="5461">
          <p15:clr>
            <a:srgbClr val="F26B43"/>
          </p15:clr>
        </p15:guide>
        <p15:guide id="7" pos="2059">
          <p15:clr>
            <a:srgbClr val="F26B43"/>
          </p15:clr>
        </p15:guide>
        <p15:guide id="8" pos="1269">
          <p15:clr>
            <a:srgbClr val="F26B43"/>
          </p15:clr>
        </p15:guide>
        <p15:guide id="9" pos="1498">
          <p15:clr>
            <a:srgbClr val="F26B43"/>
          </p15:clr>
        </p15:guide>
        <p15:guide id="10" pos="2308">
          <p15:clr>
            <a:srgbClr val="F26B43"/>
          </p15:clr>
        </p15:guide>
        <p15:guide id="11" pos="2898">
          <p15:clr>
            <a:srgbClr val="F26B43"/>
          </p15:clr>
        </p15:guide>
        <p15:guide id="12" pos="3124">
          <p15:clr>
            <a:srgbClr val="F26B43"/>
          </p15:clr>
        </p15:guide>
        <p15:guide id="13" pos="3714">
          <p15:clr>
            <a:srgbClr val="F26B43"/>
          </p15:clr>
        </p15:guide>
        <p15:guide id="14" pos="3941">
          <p15:clr>
            <a:srgbClr val="F26B43"/>
          </p15:clr>
        </p15:guide>
        <p15:guide id="15" pos="4529">
          <p15:clr>
            <a:srgbClr val="F26B43"/>
          </p15:clr>
        </p15:guide>
        <p15:guide id="16" pos="4758">
          <p15:clr>
            <a:srgbClr val="F26B43"/>
          </p15:clr>
        </p15:guide>
        <p15:guide id="17" pos="5331">
          <p15:clr>
            <a:srgbClr val="F26B43"/>
          </p15:clr>
        </p15:guide>
        <p15:guide id="18" pos="5590">
          <p15:clr>
            <a:srgbClr val="F26B43"/>
          </p15:clr>
        </p15:guide>
        <p15:guide id="19" pos="9655">
          <p15:clr>
            <a:srgbClr val="F26B43"/>
          </p15:clr>
        </p15:guide>
        <p15:guide id="20" pos="9425">
          <p15:clr>
            <a:srgbClr val="F26B43"/>
          </p15:clr>
        </p15:guide>
        <p15:guide id="21" pos="8835">
          <p15:clr>
            <a:srgbClr val="F26B43"/>
          </p15:clr>
        </p15:guide>
        <p15:guide id="22" pos="8606">
          <p15:clr>
            <a:srgbClr val="F26B43"/>
          </p15:clr>
        </p15:guide>
        <p15:guide id="23" pos="8023">
          <p15:clr>
            <a:srgbClr val="F26B43"/>
          </p15:clr>
        </p15:guide>
        <p15:guide id="24" pos="7797">
          <p15:clr>
            <a:srgbClr val="F26B43"/>
          </p15:clr>
        </p15:guide>
        <p15:guide id="25" pos="7207">
          <p15:clr>
            <a:srgbClr val="F26B43"/>
          </p15:clr>
        </p15:guide>
        <p15:guide id="26" pos="6980">
          <p15:clr>
            <a:srgbClr val="F26B43"/>
          </p15:clr>
        </p15:guide>
        <p15:guide id="27" pos="6389">
          <p15:clr>
            <a:srgbClr val="F26B43"/>
          </p15:clr>
        </p15:guide>
        <p15:guide id="28" pos="6163">
          <p15:clr>
            <a:srgbClr val="F26B43"/>
          </p15:clr>
        </p15:guide>
        <p15:guide id="29" orient="horz" pos="1077">
          <p15:clr>
            <a:srgbClr val="F26B43"/>
          </p15:clr>
        </p15:guide>
        <p15:guide id="30" orient="horz" pos="1448">
          <p15:clr>
            <a:srgbClr val="F26B43"/>
          </p15:clr>
        </p15:guide>
        <p15:guide id="31" orient="horz" pos="5861">
          <p15:clr>
            <a:srgbClr val="F26B43"/>
          </p15:clr>
        </p15:guide>
        <p15:guide id="32" pos="10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ev/peps/pep-0008/" TargetMode="External"/><Relationship Id="rId2" Type="http://schemas.openxmlformats.org/officeDocument/2006/relationships/hyperlink" Target="https://pythonworld.ru/osnovy/pep-8-rukovodstvo-po-napisaniyu-koda-na-python.html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"/>
          <p:cNvSpPr txBox="1">
            <a:spLocks noGrp="1"/>
          </p:cNvSpPr>
          <p:nvPr>
            <p:ph type="ctrTitle"/>
          </p:nvPr>
        </p:nvSpPr>
        <p:spPr>
          <a:xfrm>
            <a:off x="3663950" y="2763077"/>
            <a:ext cx="11298238" cy="307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</a:pPr>
            <a:r>
              <a:rPr lang="ru-RU" sz="6600" dirty="0" err="1"/>
              <a:t>Python</a:t>
            </a:r>
            <a:r>
              <a:rPr lang="ru-RU" sz="6600" dirty="0"/>
              <a:t>. Ветки, словари</a:t>
            </a:r>
            <a:r>
              <a:rPr lang="en-US" sz="6600" dirty="0"/>
              <a:t>,</a:t>
            </a:r>
            <a:r>
              <a:rPr lang="ru-RU" sz="6600" dirty="0"/>
              <a:t> кортежи и множества</a:t>
            </a:r>
            <a:endParaRPr sz="6600" dirty="0"/>
          </a:p>
        </p:txBody>
      </p:sp>
      <p:sp>
        <p:nvSpPr>
          <p:cNvPr id="182" name="Google Shape;182;p1"/>
          <p:cNvSpPr txBox="1">
            <a:spLocks noGrp="1"/>
          </p:cNvSpPr>
          <p:nvPr>
            <p:ph type="subTitle" idx="1"/>
          </p:nvPr>
        </p:nvSpPr>
        <p:spPr>
          <a:xfrm>
            <a:off x="3733800" y="6223908"/>
            <a:ext cx="1122838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3390" y="1476380"/>
            <a:ext cx="14323035" cy="7828933"/>
          </a:xfrm>
        </p:spPr>
        <p:txBody>
          <a:bodyPr/>
          <a:lstStyle/>
          <a:p>
            <a:r>
              <a:rPr lang="ru-RU" sz="3200" b="1" dirty="0">
                <a:latin typeface="GT Eesti Pro Display Light" pitchFamily="2" charset="0"/>
              </a:rPr>
              <a:t>Пустые строки</a:t>
            </a:r>
            <a:r>
              <a:rPr lang="ru-RU" sz="3200" dirty="0">
                <a:latin typeface="GT Eesti Pro Display Light" pitchFamily="2" charset="0"/>
              </a:rPr>
              <a:t>. Согласно</a:t>
            </a:r>
            <a:r>
              <a:rPr lang="en-US" sz="3200" dirty="0">
                <a:latin typeface="GT Eesti Pro Display Light" pitchFamily="2" charset="0"/>
              </a:rPr>
              <a:t> PEP – 8</a:t>
            </a:r>
            <a:r>
              <a:rPr lang="ru-RU" sz="3200" dirty="0">
                <a:latin typeface="GT Eesti Pro Display Light" pitchFamily="2" charset="0"/>
              </a:rPr>
              <a:t>, нужно  отделять функции верхнего уровня и определения классов двумя пустыми строками.</a:t>
            </a:r>
          </a:p>
          <a:p>
            <a:r>
              <a:rPr lang="ru-RU" sz="3200" dirty="0">
                <a:latin typeface="GT Eesti Pro Display Light" pitchFamily="2" charset="0"/>
              </a:rPr>
              <a:t>Определения методов внутри класса разделяются одной пустой строкой.</a:t>
            </a:r>
          </a:p>
          <a:p>
            <a:endParaRPr lang="en-US" sz="3200" dirty="0">
              <a:latin typeface="GT Eesti Pro Display Light" pitchFamily="2" charset="0"/>
            </a:endParaRPr>
          </a:p>
          <a:p>
            <a:r>
              <a:rPr lang="en-US" sz="3200" b="1" dirty="0">
                <a:latin typeface="GT Eesti Pro Display Light" pitchFamily="2" charset="0"/>
              </a:rPr>
              <a:t>  </a:t>
            </a:r>
            <a:r>
              <a:rPr lang="ru-RU" sz="3200" b="1" dirty="0">
                <a:latin typeface="GT Eesti Pro Display Light" pitchFamily="2" charset="0"/>
              </a:rPr>
              <a:t>Комментарии </a:t>
            </a:r>
            <a:r>
              <a:rPr lang="ru-RU" sz="3200" dirty="0">
                <a:latin typeface="GT Eesti Pro Display Light" pitchFamily="2" charset="0"/>
              </a:rPr>
              <a:t>: Комментарии, противоречащие коду, хуже, чем отсутствие комментариев. Всегда исправляйте комментарии, если меняете код!</a:t>
            </a:r>
          </a:p>
          <a:p>
            <a:r>
              <a:rPr lang="ru-RU" sz="3200" dirty="0">
                <a:latin typeface="GT Eesti Pro Display Light" pitchFamily="2" charset="0"/>
              </a:rPr>
              <a:t>Программисты, которые не говорят на английском языке, пожалуйста, пишите комментарии на английском, если только вы не уверены, что ваш код будут читать люди, говорящие только на вашем языке ( но на </a:t>
            </a:r>
            <a:r>
              <a:rPr lang="ru-RU" sz="3200" dirty="0" err="1">
                <a:latin typeface="GT Eesti Pro Display Light" pitchFamily="2" charset="0"/>
              </a:rPr>
              <a:t>гитхабе</a:t>
            </a:r>
            <a:r>
              <a:rPr lang="ru-RU" sz="3200" dirty="0">
                <a:latin typeface="GT Eesti Pro Display Light" pitchFamily="2" charset="0"/>
              </a:rPr>
              <a:t> все равно тонна </a:t>
            </a:r>
            <a:r>
              <a:rPr lang="ru-RU" sz="3200" dirty="0" err="1">
                <a:latin typeface="GT Eesti Pro Display Light" pitchFamily="2" charset="0"/>
              </a:rPr>
              <a:t>репозиториев</a:t>
            </a:r>
            <a:r>
              <a:rPr lang="ru-RU" sz="3200" dirty="0">
                <a:latin typeface="GT Eesti Pro Display Light" pitchFamily="2" charset="0"/>
              </a:rPr>
              <a:t> полезных библиотек с документацией на китайском)</a:t>
            </a:r>
          </a:p>
          <a:p>
            <a:endParaRPr lang="ru-RU" sz="3600" dirty="0">
              <a:latin typeface="GT Eesti Pro Display Light" pitchFamily="2" charset="0"/>
            </a:endParaRPr>
          </a:p>
          <a:p>
            <a:pPr algn="just"/>
            <a:endParaRPr lang="ru-RU" sz="3600" dirty="0">
              <a:latin typeface="GT Eesti Pro Display Light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5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3390" y="1476380"/>
            <a:ext cx="14323035" cy="7828933"/>
          </a:xfrm>
        </p:spPr>
        <p:txBody>
          <a:bodyPr/>
          <a:lstStyle/>
          <a:p>
            <a:r>
              <a:rPr lang="ru-RU" sz="4000" dirty="0">
                <a:latin typeface="GT Eesti Pro Display Light" pitchFamily="2" charset="0"/>
              </a:rPr>
              <a:t> В</a:t>
            </a:r>
            <a:r>
              <a:rPr lang="en-US" sz="4000" dirty="0">
                <a:latin typeface="GT Eesti Pro Display Light" pitchFamily="2" charset="0"/>
              </a:rPr>
              <a:t> PEP-8 </a:t>
            </a:r>
            <a:r>
              <a:rPr lang="ru-RU" sz="4000" dirty="0">
                <a:latin typeface="GT Eesti Pro Display Light" pitchFamily="2" charset="0"/>
              </a:rPr>
              <a:t>существует еще множество рекомендаций, которые стоит почитать, когда вы начнете писать большие программы с долгой поддержкой. Русскоязычную версию можно посмотреть здесь:</a:t>
            </a: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en" sz="4000" dirty="0">
                <a:latin typeface="GT Eesti Pro Display Light" pitchFamily="2" charset="0"/>
                <a:hlinkClick r:id="rId2"/>
              </a:rPr>
              <a:t>https://pythonworld.ru/osnovy/pep-8-rukovodstvo-po-napisaniyu-koda-na-python.html</a:t>
            </a:r>
            <a:endParaRPr lang="ru-RU" sz="4000" dirty="0">
              <a:latin typeface="GT Eesti Pro Display Light" pitchFamily="2" charset="0"/>
            </a:endParaRP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ru-RU" sz="4000" dirty="0">
                <a:latin typeface="GT Eesti Pro Display Light" pitchFamily="2" charset="0"/>
              </a:rPr>
              <a:t>Англоязычную и наиболее полную здесь:</a:t>
            </a: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en" sz="4000" dirty="0">
                <a:latin typeface="GT Eesti Pro Display Light" pitchFamily="2" charset="0"/>
                <a:hlinkClick r:id="rId3"/>
              </a:rPr>
              <a:t>https://www.python.org/dev/peps/pep-0008/</a:t>
            </a:r>
            <a:endParaRPr lang="ru-RU" sz="4000" dirty="0">
              <a:latin typeface="GT Eesti Pro Display Light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47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83CA7-7F3C-A947-9240-CC44690C2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Словари</a:t>
            </a:r>
          </a:p>
        </p:txBody>
      </p:sp>
    </p:spTree>
    <p:extLst>
      <p:ext uri="{BB962C8B-B14F-4D97-AF65-F5344CB8AC3E}">
        <p14:creationId xmlns:p14="http://schemas.microsoft.com/office/powerpoint/2010/main" val="3051741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Словари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Словари – это «хеш-таблицы»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,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 в которых можно закладывать любые значения по типу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`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ключ –значение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`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5185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 = {‘book’: ‘</a:t>
            </a:r>
            <a:r>
              <a:rPr lang="ru-RU" sz="3200" dirty="0">
                <a:latin typeface="JetBrains Mono Medium" panose="020B0509020102050004" pitchFamily="49" charset="0"/>
              </a:rPr>
              <a:t>книга</a:t>
            </a:r>
            <a:r>
              <a:rPr lang="en-US" sz="3200" dirty="0">
                <a:latin typeface="JetBrains Mono Medium" panose="020B0509020102050004" pitchFamily="49" charset="0"/>
              </a:rPr>
              <a:t>’, ’bear‘:’ </a:t>
            </a:r>
            <a:r>
              <a:rPr lang="ru-RU" sz="3200" dirty="0">
                <a:latin typeface="JetBrains Mono Medium" panose="020B0509020102050004" pitchFamily="49" charset="0"/>
              </a:rPr>
              <a:t>медведь</a:t>
            </a:r>
            <a:r>
              <a:rPr lang="en-US" sz="3200" dirty="0">
                <a:latin typeface="JetBrains Mono Medium" panose="020B0509020102050004" pitchFamily="49" charset="0"/>
              </a:rPr>
              <a:t>’}</a:t>
            </a:r>
            <a:endParaRPr lang="ru-RU" sz="32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можно пользоваться нашим словарем как словарем русско-английского: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print(</a:t>
            </a: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[‘book’])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можно создавать сразу пустой словарь</a:t>
            </a:r>
          </a:p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new_slovar</a:t>
            </a:r>
            <a:r>
              <a:rPr lang="en-US" sz="3200" dirty="0">
                <a:latin typeface="JetBrains Mono Medium" panose="020B0509020102050004" pitchFamily="49" charset="0"/>
              </a:rPr>
              <a:t> = {}</a:t>
            </a:r>
          </a:p>
          <a:p>
            <a:pPr>
              <a:lnSpc>
                <a:spcPct val="150000"/>
              </a:lnSpc>
            </a:pP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3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Словари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Иногда нам нужно добавить новые значения в наш словарь. Сделать это можно следующим образом: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2230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 = {‘book’: ‘</a:t>
            </a:r>
            <a:r>
              <a:rPr lang="ru-RU" sz="3200" dirty="0">
                <a:latin typeface="JetBrains Mono Medium" panose="020B0509020102050004" pitchFamily="49" charset="0"/>
              </a:rPr>
              <a:t>книга</a:t>
            </a:r>
            <a:r>
              <a:rPr lang="en-US" sz="3200" dirty="0">
                <a:latin typeface="JetBrains Mono Medium" panose="020B0509020102050004" pitchFamily="49" charset="0"/>
              </a:rPr>
              <a:t>’, ’bear‘:’ </a:t>
            </a:r>
            <a:r>
              <a:rPr lang="ru-RU" sz="3200" dirty="0">
                <a:latin typeface="JetBrains Mono Medium" panose="020B0509020102050004" pitchFamily="49" charset="0"/>
              </a:rPr>
              <a:t>медведь</a:t>
            </a:r>
            <a:r>
              <a:rPr lang="en-US" sz="3200" dirty="0">
                <a:latin typeface="JetBrains Mono Medium" panose="020B0509020102050004" pitchFamily="49" charset="0"/>
              </a:rPr>
              <a:t>’}</a:t>
            </a:r>
            <a:endParaRPr lang="ru-RU" sz="32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[‘floor’] = ‘</a:t>
            </a:r>
            <a:r>
              <a:rPr lang="ru-RU" sz="3200" dirty="0">
                <a:latin typeface="JetBrains Mono Medium" panose="020B0509020102050004" pitchFamily="49" charset="0"/>
              </a:rPr>
              <a:t>пол</a:t>
            </a:r>
            <a:r>
              <a:rPr lang="en-US" sz="3200" dirty="0">
                <a:latin typeface="JetBrains Mono Medium" panose="020B0509020102050004" pitchFamily="49" charset="0"/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print(</a:t>
            </a: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)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495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Перебор всех пар «ключ-значение»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Словари также можно перебирать, они, как и список, являются итерируемыми объектами: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user = {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‘name’: ’Petr’,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‘surname’: ‘Ivanov’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}</a:t>
            </a:r>
          </a:p>
          <a:p>
            <a:pPr lvl="2"/>
            <a:endParaRPr lang="en-US" sz="3200" dirty="0">
              <a:latin typeface="JetBrains Mono Medium" panose="020B0509020102050004" pitchFamily="49" charset="0"/>
            </a:endParaRP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for key, value in </a:t>
            </a:r>
            <a:r>
              <a:rPr lang="en-US" sz="3200" dirty="0" err="1">
                <a:latin typeface="JetBrains Mono Medium" panose="020B0509020102050004" pitchFamily="49" charset="0"/>
              </a:rPr>
              <a:t>user.items</a:t>
            </a:r>
            <a:r>
              <a:rPr lang="en-US" sz="3200" dirty="0">
                <a:latin typeface="JetBrains Mono Medium" panose="020B0509020102050004" pitchFamily="49" charset="0"/>
              </a:rPr>
              <a:t>()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	print(”\</a:t>
            </a:r>
            <a:r>
              <a:rPr lang="en-US" sz="3200" dirty="0" err="1">
                <a:latin typeface="JetBrains Mono Medium" panose="020B0509020102050004" pitchFamily="49" charset="0"/>
              </a:rPr>
              <a:t>nKey</a:t>
            </a:r>
            <a:r>
              <a:rPr lang="en-US" sz="3200" dirty="0">
                <a:latin typeface="JetBrains Mono Medium" panose="020B0509020102050004" pitchFamily="49" charset="0"/>
              </a:rPr>
              <a:t>: ” + key)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	print(”\</a:t>
            </a:r>
            <a:r>
              <a:rPr lang="en-US" sz="3200" dirty="0" err="1">
                <a:latin typeface="JetBrains Mono Medium" panose="020B0509020102050004" pitchFamily="49" charset="0"/>
              </a:rPr>
              <a:t>nValue</a:t>
            </a:r>
            <a:r>
              <a:rPr lang="en-US" sz="3200" dirty="0">
                <a:latin typeface="JetBrains Mono Medium" panose="020B0509020102050004" pitchFamily="49" charset="0"/>
              </a:rPr>
              <a:t>: ” + value)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23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Перебор только ключей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422785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Метод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‘keys’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удобен в тех случаях, когда вы не собираетесь работать со всеми значениями в словаре.  Допустим, нас интересует только ключи: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349054"/>
            <a:ext cx="127664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for key in </a:t>
            </a:r>
            <a:r>
              <a:rPr lang="en-US" sz="3600" dirty="0" err="1">
                <a:latin typeface="JetBrains Mono Medium" panose="020B0509020102050004" pitchFamily="49" charset="0"/>
              </a:rPr>
              <a:t>user.keys</a:t>
            </a:r>
            <a:r>
              <a:rPr lang="en-US" sz="3600" dirty="0">
                <a:latin typeface="JetBrains Mono Medium" panose="020B0509020102050004" pitchFamily="49" charset="0"/>
              </a:rPr>
              <a:t>():</a:t>
            </a: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	print(</a:t>
            </a:r>
            <a:r>
              <a:rPr lang="en-US" sz="3600" dirty="0" err="1">
                <a:latin typeface="JetBrains Mono Medium" panose="020B0509020102050004" pitchFamily="49" charset="0"/>
              </a:rPr>
              <a:t>key.title</a:t>
            </a:r>
            <a:r>
              <a:rPr lang="en-US" sz="3600" dirty="0">
                <a:latin typeface="JetBrains Mono Medium" panose="020B0509020102050004" pitchFamily="49" charset="0"/>
              </a:rPr>
              <a:t>())</a:t>
            </a: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#</a:t>
            </a:r>
            <a:r>
              <a:rPr lang="ru-RU" sz="3600" dirty="0">
                <a:latin typeface="JetBrains Mono Medium" panose="020B0509020102050004" pitchFamily="49" charset="0"/>
              </a:rPr>
              <a:t>и что забавно, код выше идентичен следующему:</a:t>
            </a: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for key in user:</a:t>
            </a: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	print(</a:t>
            </a:r>
            <a:r>
              <a:rPr lang="en-US" sz="3600" dirty="0" err="1">
                <a:latin typeface="JetBrains Mono Medium" panose="020B0509020102050004" pitchFamily="49" charset="0"/>
              </a:rPr>
              <a:t>key.title</a:t>
            </a:r>
            <a:r>
              <a:rPr lang="en-US" sz="3600" dirty="0">
                <a:latin typeface="JetBrains Mono Medium" panose="020B0509020102050004" pitchFamily="49" charset="0"/>
              </a:rPr>
              <a:t>())</a:t>
            </a:r>
            <a:endParaRPr lang="ru-RU" sz="3600" dirty="0">
              <a:latin typeface="JetBrains Mono Medium" panose="020B0509020102050004" pitchFamily="49" charset="0"/>
            </a:endParaRP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#</a:t>
            </a:r>
            <a:r>
              <a:rPr lang="ru-RU" sz="3600" dirty="0">
                <a:latin typeface="JetBrains Mono Medium" panose="020B0509020102050004" pitchFamily="49" charset="0"/>
              </a:rPr>
              <a:t>используйте тот вариант, который кажется</a:t>
            </a:r>
          </a:p>
          <a:p>
            <a:pPr lvl="2"/>
            <a:r>
              <a:rPr lang="ru-RU" sz="3600" dirty="0">
                <a:latin typeface="JetBrains Mono Medium" panose="020B0509020102050004" pitchFamily="49" charset="0"/>
              </a:rPr>
              <a:t>вам более читабельным</a:t>
            </a:r>
            <a:endParaRPr lang="en-US" sz="36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8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Проверка наличия ключа в словаре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Мы можем проверить, есть ли какой-либо определенный ключ в нашем словаре: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776225" y="3936867"/>
            <a:ext cx="1276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4000">
                <a:latin typeface="JetBrains Mono Medium" panose="020B0509020102050004" pitchFamily="49" charset="0"/>
              </a:rPr>
              <a:t>if </a:t>
            </a:r>
            <a:r>
              <a:rPr lang="en-US" sz="4000" dirty="0">
                <a:latin typeface="JetBrains Mono Medium" panose="020B0509020102050004" pitchFamily="49" charset="0"/>
              </a:rPr>
              <a:t>'book' not in </a:t>
            </a:r>
            <a:r>
              <a:rPr lang="en-US" sz="4000" dirty="0" err="1">
                <a:latin typeface="JetBrains Mono Medium" panose="020B0509020102050004" pitchFamily="49" charset="0"/>
              </a:rPr>
              <a:t>slovar.keys</a:t>
            </a:r>
            <a:r>
              <a:rPr lang="en-US" sz="4000" dirty="0">
                <a:latin typeface="JetBrains Mono Medium" panose="020B0509020102050004" pitchFamily="49" charset="0"/>
              </a:rPr>
              <a:t>():</a:t>
            </a:r>
          </a:p>
          <a:p>
            <a:pPr lvl="2"/>
            <a:r>
              <a:rPr lang="en-US" sz="4000" dirty="0">
                <a:latin typeface="JetBrains Mono Medium" panose="020B0509020102050004" pitchFamily="49" charset="0"/>
              </a:rPr>
              <a:t>	print("</a:t>
            </a:r>
            <a:r>
              <a:rPr lang="ru-RU" sz="4000" dirty="0">
                <a:latin typeface="JetBrains Mono Medium" panose="020B0509020102050004" pitchFamily="49" charset="0"/>
              </a:rPr>
              <a:t>а перевода этого у нас и нет")</a:t>
            </a:r>
            <a:endParaRPr lang="en-US" sz="40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90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998CAC-A580-734D-B751-08FAA4D7D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Продолжение </a:t>
            </a:r>
            <a:r>
              <a:rPr lang="en-US" dirty="0"/>
              <a:t>While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863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флагов в </a:t>
            </a:r>
            <a:r>
              <a:rPr lang="en-US" dirty="0">
                <a:latin typeface="GT Eesti Pro Display" pitchFamily="2" charset="0"/>
              </a:rPr>
              <a:t>While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В </a:t>
            </a:r>
            <a:r>
              <a:rPr lang="en-US" sz="3200" dirty="0">
                <a:latin typeface="GT Eesti Pro Display Light" pitchFamily="2" charset="0"/>
              </a:rPr>
              <a:t>while </a:t>
            </a:r>
            <a:r>
              <a:rPr lang="ru-RU" sz="3200" dirty="0">
                <a:latin typeface="GT Eesti Pro Display Light" pitchFamily="2" charset="0"/>
              </a:rPr>
              <a:t>можно использовать </a:t>
            </a:r>
            <a:r>
              <a:rPr lang="en-US" sz="3200" dirty="0">
                <a:latin typeface="GT Eesti Pro Display Light" pitchFamily="2" charset="0"/>
              </a:rPr>
              <a:t>True </a:t>
            </a:r>
            <a:r>
              <a:rPr lang="ru-RU" sz="3200" dirty="0">
                <a:latin typeface="GT Eesti Pro Display Light" pitchFamily="2" charset="0"/>
              </a:rPr>
              <a:t>и </a:t>
            </a:r>
            <a:r>
              <a:rPr lang="en-US" sz="3200" dirty="0">
                <a:latin typeface="GT Eesti Pro Display Light" pitchFamily="2" charset="0"/>
              </a:rPr>
              <a:t>False.  </a:t>
            </a:r>
            <a:r>
              <a:rPr lang="ru-RU" sz="3200" dirty="0">
                <a:latin typeface="GT Eesti Pro Display Light" pitchFamily="2" charset="0"/>
              </a:rPr>
              <a:t>К примеру, следующим образом: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196453"/>
            <a:ext cx="12766431" cy="519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alive = True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while alive: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health = input('</a:t>
            </a:r>
            <a:r>
              <a:rPr lang="ru-RU" sz="2800" dirty="0">
                <a:latin typeface="JetBrains Mono Medium" panose="020B0509020102050004" pitchFamily="49" charset="0"/>
              </a:rPr>
              <a:t>Введите ваш статус по здоровью: ')</a:t>
            </a:r>
            <a:br>
              <a:rPr lang="ru-RU" sz="2800" dirty="0">
                <a:latin typeface="JetBrains Mono Medium" panose="020B0509020102050004" pitchFamily="49" charset="0"/>
              </a:rPr>
            </a:br>
            <a:r>
              <a:rPr lang="ru-RU" sz="2800" dirty="0">
                <a:latin typeface="JetBrains Mono Medium" panose="020B0509020102050004" pitchFamily="49" charset="0"/>
              </a:rPr>
              <a:t>    </a:t>
            </a:r>
            <a:r>
              <a:rPr lang="en" sz="2800" dirty="0">
                <a:latin typeface="JetBrains Mono Medium" panose="020B0509020102050004" pitchFamily="49" charset="0"/>
              </a:rPr>
              <a:t>if </a:t>
            </a:r>
            <a:r>
              <a:rPr lang="en" sz="2800" dirty="0" err="1">
                <a:latin typeface="JetBrains Mono Medium" panose="020B0509020102050004" pitchFamily="49" charset="0"/>
              </a:rPr>
              <a:t>health.lower</a:t>
            </a:r>
            <a:r>
              <a:rPr lang="en" sz="2800" dirty="0">
                <a:latin typeface="JetBrains Mono Medium" panose="020B0509020102050004" pitchFamily="49" charset="0"/>
              </a:rPr>
              <a:t>() == '</a:t>
            </a:r>
            <a:r>
              <a:rPr lang="en" sz="2800" dirty="0" err="1">
                <a:latin typeface="JetBrains Mono Medium" panose="020B0509020102050004" pitchFamily="49" charset="0"/>
              </a:rPr>
              <a:t>covid</a:t>
            </a:r>
            <a:r>
              <a:rPr lang="en" sz="2800" dirty="0">
                <a:latin typeface="JetBrains Mono Medium" panose="020B0509020102050004" pitchFamily="49" charset="0"/>
              </a:rPr>
              <a:t>':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print("</a:t>
            </a:r>
            <a:r>
              <a:rPr lang="ru-RU" sz="2800" dirty="0">
                <a:latin typeface="JetBrains Mono Medium" panose="020B0509020102050004" pitchFamily="49" charset="0"/>
              </a:rPr>
              <a:t>бывает")</a:t>
            </a:r>
            <a:br>
              <a:rPr lang="ru-RU" sz="2800" dirty="0">
                <a:latin typeface="JetBrains Mono Medium" panose="020B0509020102050004" pitchFamily="49" charset="0"/>
              </a:rPr>
            </a:br>
            <a:r>
              <a:rPr lang="ru-RU" sz="2800" dirty="0">
                <a:latin typeface="JetBrains Mono Medium" panose="020B0509020102050004" pitchFamily="49" charset="0"/>
              </a:rPr>
              <a:t>        </a:t>
            </a:r>
            <a:r>
              <a:rPr lang="en" sz="2800" dirty="0">
                <a:latin typeface="JetBrains Mono Medium" panose="020B0509020102050004" pitchFamily="49" charset="0"/>
              </a:rPr>
              <a:t>alive = False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else: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print("</a:t>
            </a:r>
            <a:r>
              <a:rPr lang="ru-RU" sz="2800" dirty="0">
                <a:latin typeface="JetBrains Mono Medium" panose="020B0509020102050004" pitchFamily="49" charset="0"/>
              </a:rPr>
              <a:t>Прекрасно! Приступайте к работе!")</a:t>
            </a:r>
            <a:endParaRPr lang="en-US" sz="28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677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"/>
          <p:cNvSpPr txBox="1">
            <a:spLocks noGrp="1"/>
          </p:cNvSpPr>
          <p:nvPr>
            <p:ph type="ctrTitle"/>
          </p:nvPr>
        </p:nvSpPr>
        <p:spPr>
          <a:xfrm>
            <a:off x="3663950" y="2316286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lang="en-US" dirty="0"/>
              <a:t>Fork </a:t>
            </a:r>
            <a:r>
              <a:rPr lang="ru-RU" dirty="0"/>
              <a:t>и </a:t>
            </a:r>
            <a:r>
              <a:rPr lang="en-US" dirty="0"/>
              <a:t>Branch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команды </a:t>
            </a:r>
            <a:r>
              <a:rPr lang="en-US" dirty="0">
                <a:latin typeface="GT Eesti Pro Display" pitchFamily="2" charset="0"/>
              </a:rPr>
              <a:t>break </a:t>
            </a:r>
            <a:r>
              <a:rPr lang="ru-RU" dirty="0">
                <a:latin typeface="GT Eesti Pro Display" pitchFamily="2" charset="0"/>
              </a:rPr>
              <a:t>для выхода из цикла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71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Для выхода из цикла также можно использовать команду </a:t>
            </a:r>
            <a:r>
              <a:rPr lang="en-US" sz="3200" dirty="0">
                <a:latin typeface="GT Eesti Pro Display Light" pitchFamily="2" charset="0"/>
              </a:rPr>
              <a:t>break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196453"/>
            <a:ext cx="12766431" cy="4464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ru-RU" sz="2400" dirty="0">
                <a:latin typeface="JetBrains Mono Medium" panose="020B0509020102050004" pitchFamily="49" charset="0"/>
              </a:rPr>
              <a:t># теперь можно использовать </a:t>
            </a:r>
            <a:r>
              <a:rPr lang="en" sz="2400" dirty="0">
                <a:latin typeface="JetBrains Mono Medium" panose="020B0509020102050004" pitchFamily="49" charset="0"/>
              </a:rPr>
              <a:t>break </a:t>
            </a:r>
            <a:r>
              <a:rPr lang="ru-RU" sz="2400" dirty="0">
                <a:latin typeface="JetBrains Mono Medium" panose="020B0509020102050004" pitchFamily="49" charset="0"/>
              </a:rPr>
              <a:t>для того чтобы выйти из цикла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while True: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health = input('</a:t>
            </a:r>
            <a:r>
              <a:rPr lang="ru-RU" sz="2400" dirty="0">
                <a:latin typeface="JetBrains Mono Medium" panose="020B0509020102050004" pitchFamily="49" charset="0"/>
              </a:rPr>
              <a:t>Введите ваш статус по здоровью: ')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ru-RU" sz="2400" dirty="0">
                <a:latin typeface="JetBrains Mono Medium" panose="020B0509020102050004" pitchFamily="49" charset="0"/>
              </a:rPr>
              <a:t>    </a:t>
            </a:r>
            <a:r>
              <a:rPr lang="en" sz="2400" dirty="0">
                <a:latin typeface="JetBrains Mono Medium" panose="020B0509020102050004" pitchFamily="49" charset="0"/>
              </a:rPr>
              <a:t>if </a:t>
            </a:r>
            <a:r>
              <a:rPr lang="en" sz="2400" dirty="0" err="1">
                <a:latin typeface="JetBrains Mono Medium" panose="020B0509020102050004" pitchFamily="49" charset="0"/>
              </a:rPr>
              <a:t>health.lower</a:t>
            </a:r>
            <a:r>
              <a:rPr lang="en" sz="2400" dirty="0">
                <a:latin typeface="JetBrains Mono Medium" panose="020B0509020102050004" pitchFamily="49" charset="0"/>
              </a:rPr>
              <a:t>() == '</a:t>
            </a:r>
            <a:r>
              <a:rPr lang="en" sz="2400" dirty="0" err="1">
                <a:latin typeface="JetBrains Mono Medium" panose="020B0509020102050004" pitchFamily="49" charset="0"/>
              </a:rPr>
              <a:t>covid</a:t>
            </a:r>
            <a:r>
              <a:rPr lang="en" sz="2400" dirty="0">
                <a:latin typeface="JetBrains Mono Medium" panose="020B0509020102050004" pitchFamily="49" charset="0"/>
              </a:rPr>
              <a:t>':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print("</a:t>
            </a:r>
            <a:r>
              <a:rPr lang="ru-RU" sz="2400" dirty="0">
                <a:latin typeface="JetBrains Mono Medium" panose="020B0509020102050004" pitchFamily="49" charset="0"/>
              </a:rPr>
              <a:t>бывает(")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ru-RU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>
                <a:latin typeface="JetBrains Mono Medium" panose="020B0509020102050004" pitchFamily="49" charset="0"/>
              </a:rPr>
              <a:t>break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else: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print("</a:t>
            </a:r>
            <a:r>
              <a:rPr lang="ru-RU" sz="2400" dirty="0">
                <a:latin typeface="JetBrains Mono Medium" panose="020B0509020102050004" pitchFamily="49" charset="0"/>
              </a:rPr>
              <a:t>Прекрасно! Приступайте к работе!")</a:t>
            </a:r>
            <a:endParaRPr lang="en-US" sz="24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5758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</a:t>
            </a:r>
            <a:r>
              <a:rPr lang="en-US" dirty="0">
                <a:latin typeface="GT Eesti Pro Display" pitchFamily="2" charset="0"/>
              </a:rPr>
              <a:t>continue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69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Можно пользоваться командой </a:t>
            </a:r>
            <a:r>
              <a:rPr lang="en-US" sz="3200" dirty="0">
                <a:latin typeface="GT Eesti Pro Display Light" pitchFamily="2" charset="0"/>
              </a:rPr>
              <a:t>continue </a:t>
            </a:r>
            <a:r>
              <a:rPr lang="ru-RU" sz="3200" dirty="0">
                <a:latin typeface="GT Eesti Pro Display Light" pitchFamily="2" charset="0"/>
              </a:rPr>
              <a:t>для того, чтобы исключить те значение, которые, к примеру, нас не интересуют, однако цикл рвать мы не заинтересованы: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413035"/>
            <a:ext cx="12766431" cy="519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number = 0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while number &lt; 15: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number += 1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if number % 3 == 0: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continue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else: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print(number)</a:t>
            </a:r>
            <a:br>
              <a:rPr lang="en" sz="2800" dirty="0">
                <a:latin typeface="JetBrains Mono Medium" panose="020B0509020102050004" pitchFamily="49" charset="0"/>
              </a:rPr>
            </a:br>
            <a:endParaRPr lang="en-US" sz="28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8924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</a:t>
            </a:r>
            <a:r>
              <a:rPr lang="en-US" dirty="0">
                <a:latin typeface="GT Eesti Pro Display" pitchFamily="2" charset="0"/>
              </a:rPr>
              <a:t>while </a:t>
            </a:r>
            <a:r>
              <a:rPr lang="ru-RU" dirty="0">
                <a:latin typeface="GT Eesti Pro Display" pitchFamily="2" charset="0"/>
              </a:rPr>
              <a:t>со списками и словарями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195754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Цикл </a:t>
            </a:r>
            <a:r>
              <a:rPr lang="en-US" sz="3200" dirty="0">
                <a:latin typeface="GT Eesti Pro Display Light" pitchFamily="2" charset="0"/>
              </a:rPr>
              <a:t>for </a:t>
            </a:r>
            <a:r>
              <a:rPr lang="ru-RU" sz="3200" dirty="0">
                <a:latin typeface="GT Eesti Pro Display Light" pitchFamily="2" charset="0"/>
              </a:rPr>
              <a:t>хорошо подходит для перебора списков, но если требуется изменение списка, то лучше использовать </a:t>
            </a:r>
            <a:r>
              <a:rPr lang="en-US" sz="3200" dirty="0">
                <a:latin typeface="GT Eesti Pro Display Light" pitchFamily="2" charset="0"/>
              </a:rPr>
              <a:t>while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758640" y="2169243"/>
            <a:ext cx="12766431" cy="6968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unconfirmed_users</a:t>
            </a:r>
            <a:r>
              <a:rPr lang="en" sz="2000" dirty="0">
                <a:latin typeface="JetBrains Mono Medium" panose="020B0509020102050004" pitchFamily="49" charset="0"/>
              </a:rPr>
              <a:t> = ['</a:t>
            </a:r>
            <a:r>
              <a:rPr lang="en" sz="2000" dirty="0" err="1">
                <a:latin typeface="JetBrains Mono Medium" panose="020B0509020102050004" pitchFamily="49" charset="0"/>
              </a:rPr>
              <a:t>pavel</a:t>
            </a:r>
            <a:r>
              <a:rPr lang="en" sz="2000" dirty="0">
                <a:latin typeface="JetBrains Mono Medium" panose="020B0509020102050004" pitchFamily="49" charset="0"/>
              </a:rPr>
              <a:t>', '</a:t>
            </a:r>
            <a:r>
              <a:rPr lang="en" sz="2000" dirty="0" err="1">
                <a:latin typeface="JetBrains Mono Medium" panose="020B0509020102050004" pitchFamily="49" charset="0"/>
              </a:rPr>
              <a:t>petr</a:t>
            </a:r>
            <a:r>
              <a:rPr lang="en" sz="2000" dirty="0">
                <a:latin typeface="JetBrains Mono Medium" panose="020B0509020102050004" pitchFamily="49" charset="0"/>
              </a:rPr>
              <a:t>', 'semen']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confirmed_users</a:t>
            </a:r>
            <a:r>
              <a:rPr lang="en" sz="2000" dirty="0">
                <a:latin typeface="JetBrains Mono Medium" panose="020B0509020102050004" pitchFamily="49" charset="0"/>
              </a:rPr>
              <a:t> = []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while </a:t>
            </a:r>
            <a:r>
              <a:rPr lang="en" sz="2000" dirty="0" err="1">
                <a:latin typeface="JetBrains Mono Medium" panose="020B0509020102050004" pitchFamily="49" charset="0"/>
              </a:rPr>
              <a:t>unconfirmed_users</a:t>
            </a:r>
            <a:r>
              <a:rPr lang="en" sz="2000" dirty="0">
                <a:latin typeface="JetBrains Mono Medium" panose="020B0509020102050004" pitchFamily="49" charset="0"/>
              </a:rPr>
              <a:t>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 err="1">
                <a:latin typeface="JetBrains Mono Medium" panose="020B0509020102050004" pitchFamily="49" charset="0"/>
              </a:rPr>
              <a:t>current_user</a:t>
            </a:r>
            <a:r>
              <a:rPr lang="en" sz="2000" dirty="0">
                <a:latin typeface="JetBrains Mono Medium" panose="020B0509020102050004" pitchFamily="49" charset="0"/>
              </a:rPr>
              <a:t> = </a:t>
            </a:r>
            <a:r>
              <a:rPr lang="en" sz="2000" dirty="0" err="1">
                <a:latin typeface="JetBrains Mono Medium" panose="020B0509020102050004" pitchFamily="49" charset="0"/>
              </a:rPr>
              <a:t>unconfirmed_users.pop</a:t>
            </a:r>
            <a:r>
              <a:rPr lang="en" sz="2000" dirty="0">
                <a:latin typeface="JetBrains Mono Medium" panose="020B0509020102050004" pitchFamily="49" charset="0"/>
              </a:rPr>
              <a:t>()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# </a:t>
            </a:r>
            <a:r>
              <a:rPr lang="ru-RU" sz="2000" dirty="0">
                <a:latin typeface="JetBrains Mono Medium" panose="020B0509020102050004" pitchFamily="49" charset="0"/>
              </a:rPr>
              <a:t>метод </a:t>
            </a:r>
            <a:r>
              <a:rPr lang="en" sz="2000" dirty="0">
                <a:latin typeface="JetBrains Mono Medium" panose="020B0509020102050004" pitchFamily="49" charset="0"/>
              </a:rPr>
              <a:t>pop </a:t>
            </a:r>
            <a:r>
              <a:rPr lang="ru-RU" sz="2000" dirty="0">
                <a:latin typeface="JetBrains Mono Medium" panose="020B0509020102050004" pitchFamily="49" charset="0"/>
              </a:rPr>
              <a:t>мы свами уже должны были разбирать</a:t>
            </a:r>
            <a:br>
              <a:rPr lang="ru-RU" sz="2000" dirty="0">
                <a:latin typeface="JetBrains Mono Medium" panose="020B0509020102050004" pitchFamily="49" charset="0"/>
              </a:rPr>
            </a:b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ru-RU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>
                <a:latin typeface="JetBrains Mono Medium" panose="020B0509020102050004" pitchFamily="49" charset="0"/>
              </a:rPr>
              <a:t>print(</a:t>
            </a:r>
            <a:r>
              <a:rPr lang="en" sz="2000" dirty="0" err="1">
                <a:latin typeface="JetBrains Mono Medium" panose="020B0509020102050004" pitchFamily="49" charset="0"/>
              </a:rPr>
              <a:t>f"Verifying</a:t>
            </a:r>
            <a:r>
              <a:rPr lang="en" sz="2000" dirty="0">
                <a:latin typeface="JetBrains Mono Medium" panose="020B0509020102050004" pitchFamily="49" charset="0"/>
              </a:rPr>
              <a:t> user: {</a:t>
            </a:r>
            <a:r>
              <a:rPr lang="en" sz="2000" dirty="0" err="1">
                <a:latin typeface="JetBrains Mono Medium" panose="020B0509020102050004" pitchFamily="49" charset="0"/>
              </a:rPr>
              <a:t>current_user.title</a:t>
            </a:r>
            <a:r>
              <a:rPr lang="en" sz="2000" dirty="0">
                <a:latin typeface="JetBrains Mono Medium" panose="020B0509020102050004" pitchFamily="49" charset="0"/>
              </a:rPr>
              <a:t>()}")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confirmed_users.append</a:t>
            </a:r>
            <a:r>
              <a:rPr lang="en" sz="2000" dirty="0">
                <a:latin typeface="JetBrains Mono Medium" panose="020B0509020102050004" pitchFamily="49" charset="0"/>
              </a:rPr>
              <a:t>(</a:t>
            </a:r>
            <a:r>
              <a:rPr lang="en" sz="2000" dirty="0" err="1">
                <a:latin typeface="JetBrains Mono Medium" panose="020B0509020102050004" pitchFamily="49" charset="0"/>
              </a:rPr>
              <a:t>current_user</a:t>
            </a:r>
            <a:r>
              <a:rPr lang="en" sz="2000" dirty="0">
                <a:latin typeface="JetBrains Mono Medium" panose="020B0509020102050004" pitchFamily="49" charset="0"/>
              </a:rPr>
              <a:t>)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# </a:t>
            </a:r>
            <a:r>
              <a:rPr lang="ru-RU" sz="2000" dirty="0" err="1">
                <a:latin typeface="JetBrains Mono Medium" panose="020B0509020102050004" pitchFamily="49" charset="0"/>
              </a:rPr>
              <a:t>Показывваем</a:t>
            </a:r>
            <a:r>
              <a:rPr lang="ru-RU" sz="2000" dirty="0">
                <a:latin typeface="JetBrains Mono Medium" panose="020B0509020102050004" pitchFamily="49" charset="0"/>
              </a:rPr>
              <a:t> всех подтвердивших пользователей</a:t>
            </a: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print("\</a:t>
            </a:r>
            <a:r>
              <a:rPr lang="en" sz="2000" dirty="0" err="1">
                <a:latin typeface="JetBrains Mono Medium" panose="020B0509020102050004" pitchFamily="49" charset="0"/>
              </a:rPr>
              <a:t>nThe</a:t>
            </a:r>
            <a:r>
              <a:rPr lang="en" sz="2000" dirty="0">
                <a:latin typeface="JetBrains Mono Medium" panose="020B0509020102050004" pitchFamily="49" charset="0"/>
              </a:rPr>
              <a:t> following users have been confirmed:")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for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</a:t>
            </a:r>
            <a:r>
              <a:rPr lang="en" sz="2000" dirty="0">
                <a:latin typeface="JetBrains Mono Medium" panose="020B0509020102050004" pitchFamily="49" charset="0"/>
              </a:rPr>
              <a:t> in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confirmed_users</a:t>
            </a:r>
            <a:r>
              <a:rPr lang="en" sz="2000" dirty="0">
                <a:latin typeface="JetBrains Mono Medium" panose="020B0509020102050004" pitchFamily="49" charset="0"/>
              </a:rPr>
              <a:t>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print(</a:t>
            </a:r>
            <a:r>
              <a:rPr lang="en" sz="2000" dirty="0" err="1">
                <a:latin typeface="JetBrains Mono Medium" panose="020B0509020102050004" pitchFamily="49" charset="0"/>
              </a:rPr>
              <a:t>confirmed_user.title</a:t>
            </a:r>
            <a:r>
              <a:rPr lang="en" sz="2000" dirty="0">
                <a:latin typeface="JetBrains Mono Medium" panose="020B0509020102050004" pitchFamily="49" charset="0"/>
              </a:rPr>
              <a:t>())</a:t>
            </a:r>
            <a:endParaRPr lang="en-US" sz="20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21710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Удаление всех вхождений конкретного значения из списка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195754"/>
            <a:ext cx="13151148" cy="218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Мы знаем, что функция </a:t>
            </a:r>
            <a:r>
              <a:rPr lang="en-US" sz="3200" dirty="0">
                <a:latin typeface="GT Eesti Pro Display Light" pitchFamily="2" charset="0"/>
              </a:rPr>
              <a:t>remove </a:t>
            </a:r>
            <a:r>
              <a:rPr lang="ru-RU" sz="3200" dirty="0">
                <a:latin typeface="GT Eesti Pro Display Light" pitchFamily="2" charset="0"/>
              </a:rPr>
              <a:t>используется для того, что бы добиться удаления конкретного вхождения в списке. Но она удаляет только первое вхождение, а что если нам нужно удалить все вхождения какого-то значения?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558076" y="3383633"/>
            <a:ext cx="1258093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#я знаю что вы любите подобные списки</a:t>
            </a:r>
            <a:b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</a:b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 = [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stolick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istoria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stena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kartina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]</a:t>
            </a: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while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 </a:t>
            </a: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in </a:t>
            </a: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:</a:t>
            </a: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latin typeface="JetBrains Mono Medium" panose="020B0509020102050004" pitchFamily="49" charset="0"/>
              </a:rPr>
              <a:t>    </a:t>
            </a:r>
            <a:r>
              <a:rPr lang="en" sz="3000" dirty="0" err="1">
                <a:latin typeface="JetBrains Mono Medium" panose="020B0509020102050004" pitchFamily="49" charset="0"/>
              </a:rPr>
              <a:t>spisok.remove</a:t>
            </a:r>
            <a:r>
              <a:rPr lang="en" sz="3000" dirty="0">
                <a:latin typeface="JetBrains Mono Medium" panose="020B0509020102050004" pitchFamily="49" charset="0"/>
              </a:rPr>
              <a:t>(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)</a:t>
            </a: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print</a:t>
            </a:r>
            <a:r>
              <a:rPr lang="en" sz="3000" dirty="0">
                <a:latin typeface="JetBrains Mono Medium" panose="020B0509020102050004" pitchFamily="49" charset="0"/>
              </a:rPr>
              <a:t>(</a:t>
            </a: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)</a:t>
            </a: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# </a:t>
            </a:r>
            <a: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выведет только обрезанный список</a:t>
            </a:r>
            <a:endParaRPr lang="ru-RU" sz="30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461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Branch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GT Eesti Pro Display Light" pitchFamily="2" charset="0"/>
              </a:rPr>
              <a:t>После того, как вы скачаете </a:t>
            </a:r>
            <a:r>
              <a:rPr lang="ru-RU" sz="3600" dirty="0" err="1">
                <a:latin typeface="GT Eesti Pro Display Light" pitchFamily="2" charset="0"/>
              </a:rPr>
              <a:t>репозиторий</a:t>
            </a:r>
            <a:r>
              <a:rPr lang="ru-RU" sz="3600" dirty="0">
                <a:latin typeface="GT Eesti Pro Display Light" pitchFamily="2" charset="0"/>
              </a:rPr>
              <a:t> с помощью </a:t>
            </a:r>
            <a:r>
              <a:rPr lang="en-US" sz="3600" dirty="0">
                <a:latin typeface="GT Eesti Pro Display Light" pitchFamily="2" charset="0"/>
              </a:rPr>
              <a:t>git clone</a:t>
            </a:r>
            <a:r>
              <a:rPr lang="ru-RU" sz="3600" dirty="0">
                <a:latin typeface="GT Eesti Pro Display Light" pitchFamily="2" charset="0"/>
              </a:rPr>
              <a:t>, вам нужно поменять ветку, если вы хотите иметь возможность предложить автору оригинального </a:t>
            </a:r>
            <a:r>
              <a:rPr lang="ru-RU" sz="3600" dirty="0" err="1">
                <a:latin typeface="GT Eesti Pro Display Light" pitchFamily="2" charset="0"/>
              </a:rPr>
              <a:t>репозитория</a:t>
            </a:r>
            <a:r>
              <a:rPr lang="ru-RU" sz="3600" dirty="0">
                <a:latin typeface="GT Eesti Pro Display Light" pitchFamily="2" charset="0"/>
              </a:rPr>
              <a:t> свои наработки в виде </a:t>
            </a:r>
            <a:r>
              <a:rPr lang="en-US" sz="3600" dirty="0">
                <a:latin typeface="GT Eesti Pro Display Light" pitchFamily="2" charset="0"/>
              </a:rPr>
              <a:t>pull request.</a:t>
            </a:r>
          </a:p>
          <a:p>
            <a:r>
              <a:rPr lang="ru-RU" sz="3600" dirty="0">
                <a:latin typeface="GT Eesti Pro Display Light" pitchFamily="2" charset="0"/>
              </a:rPr>
              <a:t>Для этого нужно ввести следующие команды: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593F48-8632-B243-ABB5-897E816340BE}"/>
              </a:ext>
            </a:extLst>
          </p:cNvPr>
          <p:cNvSpPr txBox="1"/>
          <p:nvPr/>
        </p:nvSpPr>
        <p:spPr>
          <a:xfrm>
            <a:off x="2024743" y="4818937"/>
            <a:ext cx="126214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200" dirty="0">
                <a:latin typeface="JetBrains Mono Medium" panose="020B0509020102050004" pitchFamily="49" charset="0"/>
              </a:rPr>
              <a:t>git checkout -b "</a:t>
            </a:r>
            <a:r>
              <a:rPr lang="en" sz="3200" dirty="0" err="1">
                <a:latin typeface="JetBrains Mono Medium" panose="020B0509020102050004" pitchFamily="49" charset="0"/>
              </a:rPr>
              <a:t>new_one</a:t>
            </a:r>
            <a:r>
              <a:rPr lang="en" sz="3200" dirty="0">
                <a:latin typeface="JetBrains Mono Medium" panose="020B0509020102050004" pitchFamily="49" charset="0"/>
              </a:rPr>
              <a:t>”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Эта команда одновременно и создает, и переключается на новую ветку</a:t>
            </a:r>
            <a:endParaRPr lang="en-US" sz="3200" dirty="0">
              <a:latin typeface="JetBrains Mono Medium" panose="020B0509020102050004" pitchFamily="49" charset="0"/>
            </a:endParaRPr>
          </a:p>
          <a:p>
            <a:r>
              <a:rPr lang="en-US" sz="3200" dirty="0">
                <a:latin typeface="JetBrains Mono Medium" panose="020B0509020102050004" pitchFamily="49" charset="0"/>
              </a:rPr>
              <a:t>git add  --all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git commit –m `</a:t>
            </a:r>
            <a:r>
              <a:rPr lang="en-US" sz="3200" dirty="0" err="1">
                <a:latin typeface="JetBrains Mono Medium" panose="020B0509020102050004" pitchFamily="49" charset="0"/>
              </a:rPr>
              <a:t>commit_message</a:t>
            </a:r>
            <a:r>
              <a:rPr lang="en-US" sz="3200" dirty="0">
                <a:latin typeface="JetBrains Mono Medium" panose="020B0509020102050004" pitchFamily="49" charset="0"/>
              </a:rPr>
              <a:t>`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git push origin </a:t>
            </a:r>
            <a:r>
              <a:rPr lang="en-US" sz="3200" dirty="0" err="1">
                <a:latin typeface="JetBrains Mono Medium" panose="020B0509020102050004" pitchFamily="49" charset="0"/>
              </a:rPr>
              <a:t>new_one</a:t>
            </a:r>
            <a:endParaRPr lang="en-US" sz="3200" dirty="0">
              <a:latin typeface="JetBrains Mono Medium" panose="020B0509020102050004" pitchFamily="49" charset="0"/>
            </a:endParaRPr>
          </a:p>
          <a:p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обратите внимание, я поменял ветку в </a:t>
            </a:r>
            <a:r>
              <a:rPr lang="en-US" sz="3200" dirty="0">
                <a:latin typeface="JetBrains Mono Medium" panose="020B0509020102050004" pitchFamily="49" charset="0"/>
              </a:rPr>
              <a:t>push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F3FC35-F52E-8445-BFBB-1DB545F89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4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3172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На прошлых занятиях мы научились создавать свои собственные </a:t>
            </a:r>
            <a:r>
              <a:rPr lang="ru-RU" sz="3200" dirty="0" err="1">
                <a:latin typeface="GT Eesti Pro Display Light" pitchFamily="2" charset="0"/>
              </a:rPr>
              <a:t>репозитории</a:t>
            </a:r>
            <a:r>
              <a:rPr lang="ru-RU" sz="3200" dirty="0">
                <a:latin typeface="GT Eesti Pro Display Light" pitchFamily="2" charset="0"/>
              </a:rPr>
              <a:t> и заливать в них наши проекты. Однако в командной разработке так далеко не уедешь. Поэтому нам нужно научиться  «дублировать» тот или иной </a:t>
            </a:r>
            <a:r>
              <a:rPr lang="ru-RU" sz="3200" dirty="0" err="1">
                <a:latin typeface="GT Eesti Pro Display Light" pitchFamily="2" charset="0"/>
              </a:rPr>
              <a:t>репозиторий</a:t>
            </a:r>
            <a:r>
              <a:rPr lang="ru-RU" sz="3200" dirty="0">
                <a:latin typeface="GT Eesti Pro Display Light" pitchFamily="2" charset="0"/>
              </a:rPr>
              <a:t> к себе в аккаунт. Для этого вам нужно нажать на кнопку </a:t>
            </a:r>
            <a:r>
              <a:rPr lang="en-US" sz="3200" dirty="0">
                <a:latin typeface="GT Eesti Pro Display Light" pitchFamily="2" charset="0"/>
              </a:rPr>
              <a:t>fork</a:t>
            </a:r>
            <a:r>
              <a:rPr lang="ru-RU" sz="3200" dirty="0">
                <a:latin typeface="GT Eesti Pro Display Light" pitchFamily="2" charset="0"/>
              </a:rPr>
              <a:t> того </a:t>
            </a:r>
            <a:r>
              <a:rPr lang="ru-RU" sz="3200" dirty="0" err="1">
                <a:latin typeface="GT Eesti Pro Display Light" pitchFamily="2" charset="0"/>
              </a:rPr>
              <a:t>репозитория</a:t>
            </a:r>
            <a:r>
              <a:rPr lang="ru-RU" sz="3200" dirty="0">
                <a:latin typeface="GT Eesti Pro Display Light" pitchFamily="2" charset="0"/>
              </a:rPr>
              <a:t>, который вы хотите сдублировать: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0CC975-B324-2D45-9574-EB0872B0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793" y="4917622"/>
            <a:ext cx="8661635" cy="364812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941905-26AF-6840-8D57-1D436715A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BBDFD4A-BA5B-974C-A9D7-03C211B97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403" y="2731064"/>
            <a:ext cx="10515600" cy="5270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После этого выбранный </a:t>
            </a:r>
            <a:r>
              <a:rPr lang="ru-RU" sz="4400" dirty="0" err="1">
                <a:latin typeface="GT Eesti Pro Display" pitchFamily="2" charset="0"/>
              </a:rPr>
              <a:t>репозиторий</a:t>
            </a:r>
            <a:r>
              <a:rPr lang="ru-RU" sz="4400" dirty="0">
                <a:latin typeface="GT Eesti Pro Display" pitchFamily="2" charset="0"/>
              </a:rPr>
              <a:t> буквально </a:t>
            </a:r>
            <a:r>
              <a:rPr lang="ru-RU" sz="4400" dirty="0" err="1">
                <a:latin typeface="GT Eesti Pro Display" pitchFamily="2" charset="0"/>
              </a:rPr>
              <a:t>сдублируется</a:t>
            </a:r>
            <a:r>
              <a:rPr lang="ru-RU" sz="4400" dirty="0">
                <a:latin typeface="GT Eesti Pro Display" pitchFamily="2" charset="0"/>
              </a:rPr>
              <a:t> в ваш аккаунт: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5B4B3D-CC33-A447-BA31-DB5B86FDD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8556" y="6285934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После этого у вас появится свой дубликат, который можно загружать и редактировать как угодно: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870B7C-7821-EF45-8F9E-63DDBEEF0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173" y="3711421"/>
            <a:ext cx="11973632" cy="363337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75C7A8-FF78-9148-A50A-A3859AE3D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6915" y="6166930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47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pull request 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Теперь вы сможете нажать на кнопку </a:t>
            </a:r>
            <a:r>
              <a:rPr lang="en-US" sz="4400" dirty="0">
                <a:latin typeface="GT Eesti Pro Display" pitchFamily="2" charset="0"/>
              </a:rPr>
              <a:t>pull request </a:t>
            </a:r>
            <a:r>
              <a:rPr lang="ru-RU" sz="4400" dirty="0">
                <a:latin typeface="GT Eesti Pro Display" pitchFamily="2" charset="0"/>
              </a:rPr>
              <a:t> на </a:t>
            </a:r>
            <a:r>
              <a:rPr lang="en-US" sz="4400" dirty="0">
                <a:latin typeface="GT Eesti Pro Display" pitchFamily="2" charset="0"/>
              </a:rPr>
              <a:t>G</a:t>
            </a:r>
            <a:r>
              <a:rPr lang="en-US" sz="4400">
                <a:latin typeface="GT Eesti Pro Display" pitchFamily="2" charset="0"/>
              </a:rPr>
              <a:t>ithub</a:t>
            </a:r>
            <a:r>
              <a:rPr lang="en-US" sz="4400" dirty="0">
                <a:latin typeface="GT Eesti Pro Display" pitchFamily="2" charset="0"/>
              </a:rPr>
              <a:t> </a:t>
            </a:r>
            <a:r>
              <a:rPr lang="ru-RU" sz="4400" dirty="0">
                <a:latin typeface="GT Eesti Pro Display" pitchFamily="2" charset="0"/>
              </a:rPr>
              <a:t>и у вас появиться окно, в котором вы можете выбрать, какую ветку хотите отдать «на рассмотрение»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D41F40-040C-BF45-AE48-2FA4090CA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027" y="4526772"/>
            <a:ext cx="12522200" cy="40132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A546CEF-9449-E741-B2BB-FB2326ACE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1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877C8-AF2B-EE45-8C2C-A2819D8017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PEP - 8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979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9687" y="1781174"/>
            <a:ext cx="14323035" cy="6189663"/>
          </a:xfrm>
        </p:spPr>
        <p:txBody>
          <a:bodyPr/>
          <a:lstStyle/>
          <a:p>
            <a:pPr algn="just"/>
            <a:r>
              <a:rPr lang="en-US" sz="3200" dirty="0">
                <a:latin typeface="GT Eesti Pro Display Light" pitchFamily="2" charset="0"/>
              </a:rPr>
              <a:t>  </a:t>
            </a:r>
            <a:r>
              <a:rPr lang="ru-RU" sz="3200" dirty="0">
                <a:latin typeface="GT Eesti Pro Display Light" pitchFamily="2" charset="0"/>
              </a:rPr>
              <a:t>Ключевая идея </a:t>
            </a:r>
            <a:r>
              <a:rPr lang="en-US" sz="3200" dirty="0">
                <a:latin typeface="GT Eesti Pro Display Light" pitchFamily="2" charset="0"/>
              </a:rPr>
              <a:t>PEP  </a:t>
            </a:r>
            <a:r>
              <a:rPr lang="ru-RU" sz="3200" dirty="0">
                <a:latin typeface="GT Eesti Pro Display Light" pitchFamily="2" charset="0"/>
              </a:rPr>
              <a:t>состоит  следующем:  код читается намного больше раз, чем пишется. Поэтому важно писать не только стабильно работающий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код, но и код, который потом сможет прочитать  и обслуживать любой программист.  Сам документ </a:t>
            </a:r>
            <a:r>
              <a:rPr lang="en-US" sz="3200" dirty="0">
                <a:latin typeface="GT Eesti Pro Display Light" pitchFamily="2" charset="0"/>
              </a:rPr>
              <a:t>PEP– 8 </a:t>
            </a:r>
            <a:r>
              <a:rPr lang="ru-RU" sz="3200" dirty="0">
                <a:latin typeface="GT Eesti Pro Display Light" pitchFamily="2" charset="0"/>
              </a:rPr>
              <a:t>достаточно большой и сложный, но там можно вывести несколько основных моментов:</a:t>
            </a:r>
          </a:p>
          <a:p>
            <a:pPr algn="just"/>
            <a:r>
              <a:rPr lang="ru-RU" sz="3200" dirty="0">
                <a:latin typeface="GT Eesti Pro Display Light" pitchFamily="2" charset="0"/>
              </a:rPr>
              <a:t> - Пробелы лучше чем </a:t>
            </a:r>
            <a:r>
              <a:rPr lang="ru-RU" sz="3200" dirty="0" err="1">
                <a:latin typeface="GT Eesti Pro Display Light" pitchFamily="2" charset="0"/>
              </a:rPr>
              <a:t>табы</a:t>
            </a:r>
            <a:r>
              <a:rPr lang="ru-RU" sz="3200" dirty="0">
                <a:latin typeface="GT Eesti Pro Display Light" pitchFamily="2" charset="0"/>
              </a:rPr>
              <a:t>. Проблема в том, что смесь пробелов и </a:t>
            </a:r>
            <a:r>
              <a:rPr lang="ru-RU" sz="3200" dirty="0" err="1">
                <a:latin typeface="GT Eesti Pro Display Light" pitchFamily="2" charset="0"/>
              </a:rPr>
              <a:t>табов</a:t>
            </a:r>
            <a:r>
              <a:rPr lang="ru-RU" sz="3200" dirty="0">
                <a:latin typeface="GT Eesti Pro Display Light" pitchFamily="2" charset="0"/>
              </a:rPr>
              <a:t> может привести к нестабильной работе программы. Однако большинство современных редакторов кода поддерживают превращение </a:t>
            </a:r>
            <a:r>
              <a:rPr lang="ru-RU" sz="3200" dirty="0" err="1">
                <a:latin typeface="GT Eesti Pro Display Light" pitchFamily="2" charset="0"/>
              </a:rPr>
              <a:t>табов</a:t>
            </a:r>
            <a:r>
              <a:rPr lang="ru-RU" sz="3200" dirty="0">
                <a:latin typeface="GT Eesti Pro Display Light" pitchFamily="2" charset="0"/>
              </a:rPr>
              <a:t> в 4 пробела.</a:t>
            </a:r>
          </a:p>
          <a:p>
            <a:pPr algn="just"/>
            <a:r>
              <a:rPr lang="ru-RU" sz="3200" dirty="0">
                <a:latin typeface="GT Eesti Pro Display Light" pitchFamily="2" charset="0"/>
              </a:rPr>
              <a:t> - </a:t>
            </a:r>
            <a:r>
              <a:rPr lang="en-US" sz="3200" dirty="0">
                <a:latin typeface="GT Eesti Pro Display Light" pitchFamily="2" charset="0"/>
              </a:rPr>
              <a:t>PEP – 8 </a:t>
            </a:r>
            <a:r>
              <a:rPr lang="ru-RU" sz="3200" dirty="0">
                <a:latin typeface="GT Eesti Pro Display Light" pitchFamily="2" charset="0"/>
              </a:rPr>
              <a:t>рекомендует не делать длину строк больше, чем от 70 до 90 символов, иначе это не будет влезать в экран компьютера.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780909"/>
      </p:ext>
    </p:extLst>
  </p:cSld>
  <p:clrMapOvr>
    <a:masterClrMapping/>
  </p:clrMapOvr>
</p:sld>
</file>

<file path=ppt/theme/theme1.xml><?xml version="1.0" encoding="utf-8"?>
<a:theme xmlns:a="http://schemas.openxmlformats.org/drawingml/2006/main" name="Мэдисон">
  <a:themeElements>
    <a:clrScheme name="Colors_ OZON_v3">
      <a:dk1>
        <a:srgbClr val="000000"/>
      </a:dk1>
      <a:lt1>
        <a:srgbClr val="FFFFFF"/>
      </a:lt1>
      <a:dk2>
        <a:srgbClr val="005BFF"/>
      </a:dk2>
      <a:lt2>
        <a:srgbClr val="00A2FF"/>
      </a:lt2>
      <a:accent1>
        <a:srgbClr val="06CA99"/>
      </a:accent1>
      <a:accent2>
        <a:srgbClr val="FAE111"/>
      </a:accent2>
      <a:accent3>
        <a:srgbClr val="F91155"/>
      </a:accent3>
      <a:accent4>
        <a:srgbClr val="754CED"/>
      </a:accent4>
      <a:accent5>
        <a:srgbClr val="FFA83B"/>
      </a:accent5>
      <a:accent6>
        <a:srgbClr val="0000B7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2790</TotalTime>
  <Words>1312</Words>
  <Application>Microsoft Office PowerPoint</Application>
  <PresentationFormat>Произвольный</PresentationFormat>
  <Paragraphs>123</Paragraphs>
  <Slides>23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GT Eesti Pro Display Light</vt:lpstr>
      <vt:lpstr>Calibri</vt:lpstr>
      <vt:lpstr>GT Eesti Pro Display</vt:lpstr>
      <vt:lpstr>JetBrains Mono Medium</vt:lpstr>
      <vt:lpstr>Мэдисон</vt:lpstr>
      <vt:lpstr>Python. Ветки, словари, кортежи и множества</vt:lpstr>
      <vt:lpstr>Fork и Branch</vt:lpstr>
      <vt:lpstr>Branch </vt:lpstr>
      <vt:lpstr>Fork </vt:lpstr>
      <vt:lpstr>Fork </vt:lpstr>
      <vt:lpstr>Fork </vt:lpstr>
      <vt:lpstr>pull request  </vt:lpstr>
      <vt:lpstr>PEP - 8</vt:lpstr>
      <vt:lpstr>PEP - 8</vt:lpstr>
      <vt:lpstr>PEP - 8</vt:lpstr>
      <vt:lpstr>PEP - 8</vt:lpstr>
      <vt:lpstr>Словари</vt:lpstr>
      <vt:lpstr>Словари</vt:lpstr>
      <vt:lpstr>Словари</vt:lpstr>
      <vt:lpstr>Перебор всех пар «ключ-значение»</vt:lpstr>
      <vt:lpstr>Перебор только ключей</vt:lpstr>
      <vt:lpstr>Проверка наличия ключа в словаре</vt:lpstr>
      <vt:lpstr> Продолжение While</vt:lpstr>
      <vt:lpstr>Использование флагов в While</vt:lpstr>
      <vt:lpstr>Использование команды break для выхода из цикла</vt:lpstr>
      <vt:lpstr>Использование continue</vt:lpstr>
      <vt:lpstr>Использование while со списками и словарями </vt:lpstr>
      <vt:lpstr>Удаление всех вхождений конкретного значения из списка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Python. Git, списки и циклы</dc:title>
  <dc:creator>пользователь Microsoft Office</dc:creator>
  <cp:lastModifiedBy>Кошелев Александр Викторович</cp:lastModifiedBy>
  <cp:revision>96</cp:revision>
  <dcterms:created xsi:type="dcterms:W3CDTF">2018-08-29T11:25:32Z</dcterms:created>
  <dcterms:modified xsi:type="dcterms:W3CDTF">2020-04-24T17:04:56Z</dcterms:modified>
</cp:coreProperties>
</file>